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8" r:id="rId4"/>
    <p:sldId id="259" r:id="rId5"/>
    <p:sldId id="265" r:id="rId6"/>
    <p:sldId id="260" r:id="rId7"/>
    <p:sldId id="261" r:id="rId8"/>
    <p:sldId id="263" r:id="rId9"/>
    <p:sldId id="264" r:id="rId10"/>
    <p:sldId id="262" r:id="rId11"/>
    <p:sldId id="268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85" d="100"/>
          <a:sy n="85" d="100"/>
        </p:scale>
        <p:origin x="7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4FBE11-37D6-56D2-8105-38F994D2EA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43CBD74-9A8A-6AFD-C992-AF265854EB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584E7D4-637E-7B31-038F-F2A70D944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60F4B-F8EE-48E9-95F5-C2A581283FED}" type="datetimeFigureOut">
              <a:rPr lang="pt-BR" smtClean="0"/>
              <a:t>07/06/2024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C035062-CA38-A872-B555-F223C9AB7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769B0E6-6FD4-EF8F-09B8-323B3E59F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B5E68-0327-49AB-838A-46748EE8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5479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18AFC2-AAEE-5C52-9C54-5FCDE3471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47064E9-0E4B-B7D0-4AF8-228448FD41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743CDD-CBFF-CBD9-F1BE-EE065590F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60F4B-F8EE-48E9-95F5-C2A581283FED}" type="datetimeFigureOut">
              <a:rPr lang="pt-BR" smtClean="0"/>
              <a:t>07/06/2024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7E68219-3DB7-8BD5-D2EE-8B45AD2D3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567F3F7-97A1-81CE-917D-72D0792CB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B5E68-0327-49AB-838A-46748EE8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5139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B7DDA3-28D6-CA15-8F34-8F97F6C93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6B8EB60-54DA-BA8B-D943-5F74DFA4D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9F9A87-6E5E-BD3E-5D81-ACCD163C1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60F4B-F8EE-48E9-95F5-C2A581283FED}" type="datetimeFigureOut">
              <a:rPr lang="pt-BR" smtClean="0"/>
              <a:t>07/06/2024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683F65A-D8DB-78D0-F5AF-F491FD213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2031D5E-C576-434D-5960-68FF828A3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B5E68-0327-49AB-838A-46748EE8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1569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DD0FED-1831-3C10-1059-B68C51C20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CDCCF6B-7DB4-4A95-817F-23B895B66E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0B09904-19FB-3128-09E5-AA4F645F15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57B31C5-4C6E-7BC5-5052-1E7CFF1ED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60F4B-F8EE-48E9-95F5-C2A581283FED}" type="datetimeFigureOut">
              <a:rPr lang="pt-BR" smtClean="0"/>
              <a:t>07/06/2024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1229BF5-9109-C661-7172-3E62F7A19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226DCCA-1971-3CE1-79D9-E200B19DC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B5E68-0327-49AB-838A-46748EE8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1716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E4E78B-686B-8244-39DC-E88F48403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A7D2FA9-FFDD-2F4B-CB7A-1A4C571E2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06B9756-27D3-E9F7-58DD-B1F6DFB827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745F521-5C25-B486-3F54-E493D17B9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C58F898-64E6-FCA2-C0C4-CC6B87CA42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254AFB5-85A1-C989-ADF9-76CFB1F4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60F4B-F8EE-48E9-95F5-C2A581283FED}" type="datetimeFigureOut">
              <a:rPr lang="pt-BR" smtClean="0"/>
              <a:t>07/06/2024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A97ECEB-CEE7-FC83-80E6-9521845AB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7558920-418E-2623-5EBB-E5FBB2245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B5E68-0327-49AB-838A-46748EE8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5837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F164DB-1597-F55C-6467-D9D8DB0AF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DE1F458-FAE1-8B90-7069-664B67BED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60F4B-F8EE-48E9-95F5-C2A581283FED}" type="datetimeFigureOut">
              <a:rPr lang="pt-BR" smtClean="0"/>
              <a:t>07/06/2024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99797A3-BF56-711F-D93C-717449628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2BDF3AC-426C-5F69-EA74-12FA995CB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B5E68-0327-49AB-838A-46748EE8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3062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2E9F453-4CFC-3652-991D-0ABDF5625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60F4B-F8EE-48E9-95F5-C2A581283FED}" type="datetimeFigureOut">
              <a:rPr lang="pt-BR" smtClean="0"/>
              <a:t>07/06/2024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563C6BB-3DB8-46BE-F2B4-A959EC196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87F85C3-CC19-0425-5C72-86E370134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B5E68-0327-49AB-838A-46748EE8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5107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9D31B9-6437-8A37-C67F-B4098B153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CD2D0BE-441E-BF3F-13DA-D3B48277D7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8B0B990-D52D-81DA-68B2-E8C4994260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4389F50-5AC1-144A-E0AA-25B1D57D8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60F4B-F8EE-48E9-95F5-C2A581283FED}" type="datetimeFigureOut">
              <a:rPr lang="pt-BR" smtClean="0"/>
              <a:t>07/06/2024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EC13948-F177-32D4-2889-89D803240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7D34278-B906-3FFD-3CDD-2A3FEDFD2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B5E68-0327-49AB-838A-46748EE8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9993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EAB73D-D045-0156-1562-378FEFB72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0AD26C6-B094-5D69-1627-759E7EF570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1916B91-4A8D-F86C-7DEC-50AC8D0463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38CE192-92BA-6235-6ACB-3CFAF653E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60F4B-F8EE-48E9-95F5-C2A581283FED}" type="datetimeFigureOut">
              <a:rPr lang="pt-BR" smtClean="0"/>
              <a:t>07/06/2024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F937473-E2D4-DCF4-AE6D-3716C5CFE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BADE9F7-D922-914F-3FAB-8E260D8A2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B5E68-0327-49AB-838A-46748EE8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2243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0066F0-3EF9-864F-6C95-2BC4485FF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79026FC-5FB3-0217-E124-8FBDED3991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6B09C1F-EEA4-387C-C166-E2BD42BD5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60F4B-F8EE-48E9-95F5-C2A581283FED}" type="datetimeFigureOut">
              <a:rPr lang="pt-BR" smtClean="0"/>
              <a:t>07/06/2024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EC24894-71B5-7628-7B15-1D5BF0646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7558675-DD2D-1355-CC91-F91DA05D7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B5E68-0327-49AB-838A-46748EE8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4206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F38EB06-5436-B0DE-D097-328AE5551C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5CBB24B-8F81-34A5-87B1-326F06BA2F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9C080E-FBA9-C02A-C42C-E20EE9533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60F4B-F8EE-48E9-95F5-C2A581283FED}" type="datetimeFigureOut">
              <a:rPr lang="pt-BR" smtClean="0"/>
              <a:t>07/06/2024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2C7DEBA-DB64-C6DE-5D54-1910C546F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24B9781-42E2-4D06-36EE-963FD7159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B5E68-0327-49AB-838A-46748EE8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3209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1F34368-C719-D2CB-7FA3-4926DD237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B161DC0-D8C3-CCF1-CEA9-0B660D0CF9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8FB92F0-7093-606E-52FA-F594EFE690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B60F4B-F8EE-48E9-95F5-C2A581283FED}" type="datetimeFigureOut">
              <a:rPr lang="pt-BR" smtClean="0"/>
              <a:t>07/06/2024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F39063F-37A5-94F0-341A-F72EF23E21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C417EC-27BA-9334-0725-75BD7DED6C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B5E68-0327-49AB-838A-46748EE8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6843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1026DF-0C39-B580-D411-437C664DF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9244" y="982134"/>
            <a:ext cx="10566400" cy="4673600"/>
          </a:xfrm>
        </p:spPr>
        <p:txBody>
          <a:bodyPr>
            <a:normAutofit/>
          </a:bodyPr>
          <a:lstStyle/>
          <a:p>
            <a:pPr marL="1009015" marR="330835" indent="-686435">
              <a:lnSpc>
                <a:spcPct val="150000"/>
              </a:lnSpc>
              <a:spcBef>
                <a:spcPts val="410"/>
              </a:spcBef>
            </a:pPr>
            <a:r>
              <a:rPr lang="pt-PT" sz="4400" b="1" dirty="0">
                <a:effectLst/>
                <a:latin typeface="Algerian" panose="04020705040A02060702" pitchFamily="82" charset="0"/>
                <a:ea typeface="Arial" panose="020B0604020202020204" pitchFamily="34" charset="0"/>
              </a:rPr>
              <a:t>PLANO</a:t>
            </a:r>
            <a:r>
              <a:rPr lang="pt-PT" sz="4400" b="1" spc="-165" dirty="0">
                <a:effectLst/>
                <a:latin typeface="Algerian" panose="04020705040A02060702" pitchFamily="82" charset="0"/>
                <a:ea typeface="Arial" panose="020B0604020202020204" pitchFamily="34" charset="0"/>
              </a:rPr>
              <a:t> </a:t>
            </a:r>
            <a:r>
              <a:rPr lang="pt-PT" sz="4400" b="1" dirty="0">
                <a:effectLst/>
                <a:latin typeface="Algerian" panose="04020705040A02060702" pitchFamily="82" charset="0"/>
                <a:ea typeface="Arial" panose="020B0604020202020204" pitchFamily="34" charset="0"/>
              </a:rPr>
              <a:t>MUNICIPAL</a:t>
            </a:r>
            <a:r>
              <a:rPr lang="pt-PT" sz="4400" b="1" spc="-160" dirty="0">
                <a:effectLst/>
                <a:latin typeface="Algerian" panose="04020705040A02060702" pitchFamily="82" charset="0"/>
                <a:ea typeface="Arial" panose="020B0604020202020204" pitchFamily="34" charset="0"/>
              </a:rPr>
              <a:t> </a:t>
            </a:r>
            <a:r>
              <a:rPr lang="pt-PT" sz="4400" b="1" dirty="0">
                <a:effectLst/>
                <a:latin typeface="Algerian" panose="04020705040A02060702" pitchFamily="82" charset="0"/>
                <a:ea typeface="Arial" panose="020B0604020202020204" pitchFamily="34" charset="0"/>
              </a:rPr>
              <a:t>DE</a:t>
            </a:r>
            <a:r>
              <a:rPr lang="pt-PT" sz="4400" b="1" spc="-160" dirty="0">
                <a:effectLst/>
                <a:latin typeface="Algerian" panose="04020705040A02060702" pitchFamily="82" charset="0"/>
                <a:ea typeface="Arial" panose="020B0604020202020204" pitchFamily="34" charset="0"/>
              </a:rPr>
              <a:t> </a:t>
            </a:r>
            <a:r>
              <a:rPr lang="pt-PT" sz="4400" b="1" dirty="0">
                <a:effectLst/>
                <a:latin typeface="Algerian" panose="04020705040A02060702" pitchFamily="82" charset="0"/>
                <a:ea typeface="Arial" panose="020B0604020202020204" pitchFamily="34" charset="0"/>
              </a:rPr>
              <a:t>CULTURA </a:t>
            </a:r>
            <a:r>
              <a:rPr lang="pt-PT" sz="4400" b="1" spc="-705" dirty="0">
                <a:effectLst/>
                <a:latin typeface="Algerian" panose="04020705040A02060702" pitchFamily="82" charset="0"/>
                <a:ea typeface="Arial" panose="020B0604020202020204" pitchFamily="34" charset="0"/>
              </a:rPr>
              <a:t> </a:t>
            </a:r>
            <a:r>
              <a:rPr lang="pt-PT" sz="4400" b="1" dirty="0">
                <a:effectLst/>
                <a:latin typeface="Algerian" panose="04020705040A02060702" pitchFamily="82" charset="0"/>
                <a:ea typeface="Arial" panose="020B0604020202020204" pitchFamily="34" charset="0"/>
              </a:rPr>
              <a:t>DE</a:t>
            </a:r>
            <a:r>
              <a:rPr lang="pt-PT" sz="4400" b="1" spc="-40" dirty="0">
                <a:effectLst/>
                <a:latin typeface="Algerian" panose="04020705040A02060702" pitchFamily="82" charset="0"/>
                <a:ea typeface="Arial" panose="020B0604020202020204" pitchFamily="34" charset="0"/>
              </a:rPr>
              <a:t> </a:t>
            </a:r>
            <a:r>
              <a:rPr lang="pt-PT" sz="4400" b="1" dirty="0">
                <a:effectLst/>
                <a:latin typeface="Algerian" panose="04020705040A02060702" pitchFamily="82" charset="0"/>
                <a:ea typeface="Arial" panose="020B0604020202020204" pitchFamily="34" charset="0"/>
              </a:rPr>
              <a:t>ENGENHO VELHO- RS </a:t>
            </a:r>
            <a:br>
              <a:rPr lang="pt-BR" sz="44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pt-PT" sz="4400" b="1" dirty="0">
                <a:effectLst/>
                <a:latin typeface="Algerian" panose="04020705040A02060702" pitchFamily="82" charset="0"/>
                <a:ea typeface="Arial" panose="020B0604020202020204" pitchFamily="34" charset="0"/>
              </a:rPr>
              <a:t>2023 - 2033</a:t>
            </a:r>
            <a:br>
              <a:rPr lang="pt-BR" sz="44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1675585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2EC10F-057B-B4BE-6BDF-6111A5A8F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latin typeface="Algerian" panose="04020705040A02060702" pitchFamily="82" charset="0"/>
              </a:rPr>
              <a:t>PENSAMENTO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BCED4A-BD72-B53E-A662-876061075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4221"/>
            <a:ext cx="10515600" cy="3862741"/>
          </a:xfrm>
        </p:spPr>
        <p:txBody>
          <a:bodyPr/>
          <a:lstStyle/>
          <a:p>
            <a:pPr algn="just"/>
            <a:r>
              <a:rPr lang="pt-BR" dirty="0"/>
              <a:t>"</a:t>
            </a:r>
            <a:r>
              <a:rPr lang="pt-BR" sz="3600" dirty="0"/>
              <a:t>A cultura é todo aquele complexo que inclui o conhecimento, as crenças, a arte, a moral, a lei, os costumes e todos os outros hábitos e capacidades adquiridos pelo homem como membro da sociedade".</a:t>
            </a:r>
          </a:p>
          <a:p>
            <a:pPr marL="0" indent="0">
              <a:buNone/>
            </a:pPr>
            <a:r>
              <a:rPr lang="pt-BR" sz="3600" dirty="0"/>
              <a:t> </a:t>
            </a:r>
            <a:r>
              <a:rPr lang="pt-PT" sz="3600" dirty="0">
                <a:effectLst/>
                <a:latin typeface="Arial MT"/>
                <a:ea typeface="Arial MT"/>
                <a:cs typeface="Segoe UI" panose="020B0502040204020203" pitchFamily="34" charset="0"/>
              </a:rPr>
              <a:t>                                                                                   Edward Tylor (1832-1917). 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10434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818069-40B0-179F-8202-E70AFCE80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1800" b="1" dirty="0">
                <a:effectLst/>
                <a:latin typeface="Algerian" panose="04020705040A02060702" pitchFamily="82" charset="0"/>
                <a:ea typeface="Arial MT"/>
                <a:cs typeface="Arial MT"/>
              </a:rPr>
              <a:t>MEMBROS QUE COMPÕE O CONSELHO MUNICIPAL DE CULTURA DO ENGENHO VELHO</a:t>
            </a:r>
            <a:br>
              <a:rPr lang="pt-BR" sz="1800" dirty="0">
                <a:effectLst/>
                <a:latin typeface="Arial MT"/>
                <a:ea typeface="Arial MT"/>
                <a:cs typeface="Arial MT"/>
              </a:rPr>
            </a:br>
            <a:endParaRPr lang="pt-BR" dirty="0"/>
          </a:p>
        </p:txBody>
      </p:sp>
      <p:pic>
        <p:nvPicPr>
          <p:cNvPr id="13" name="Espaço Reservado para Conteúdo 12">
            <a:extLst>
              <a:ext uri="{FF2B5EF4-FFF2-40B4-BE49-F238E27FC236}">
                <a16:creationId xmlns:a16="http://schemas.microsoft.com/office/drawing/2014/main" id="{E7E10D8F-6D50-F09D-8E30-6E41565417E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24228" y="1100982"/>
            <a:ext cx="5557639" cy="5732750"/>
          </a:xfrm>
          <a:prstGeom prst="rect">
            <a:avLst/>
          </a:prstGeom>
        </p:spPr>
      </p:pic>
      <p:pic>
        <p:nvPicPr>
          <p:cNvPr id="19" name="Espaço Reservado para Conteúdo 18">
            <a:extLst>
              <a:ext uri="{FF2B5EF4-FFF2-40B4-BE49-F238E27FC236}">
                <a16:creationId xmlns:a16="http://schemas.microsoft.com/office/drawing/2014/main" id="{0ADA5774-1902-CCC9-044A-A9A79421F00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945738" y="1100981"/>
            <a:ext cx="5704395" cy="573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814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929B06F5-B487-6CA2-CBC2-84EBC4268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911" y="1388534"/>
            <a:ext cx="11051821" cy="4927600"/>
          </a:xfrm>
        </p:spPr>
        <p:txBody>
          <a:bodyPr>
            <a:normAutofit fontScale="85000" lnSpcReduction="10000"/>
          </a:bodyPr>
          <a:lstStyle/>
          <a:p>
            <a:r>
              <a:rPr lang="pt-BR" dirty="0"/>
              <a:t>1.	INTRODUÇÃO</a:t>
            </a:r>
          </a:p>
          <a:p>
            <a:r>
              <a:rPr lang="pt-BR" dirty="0"/>
              <a:t>2.	ANTECEDENTES HISTÓRICOS</a:t>
            </a:r>
          </a:p>
          <a:p>
            <a:r>
              <a:rPr lang="pt-BR" dirty="0"/>
              <a:t>3.	COLONIZAÇÃO	</a:t>
            </a:r>
          </a:p>
          <a:p>
            <a:r>
              <a:rPr lang="pt-BR" dirty="0"/>
              <a:t>4.	TOPONOMIA DE ENGENHO VELHO	</a:t>
            </a:r>
          </a:p>
          <a:p>
            <a:r>
              <a:rPr lang="pt-BR" dirty="0"/>
              <a:t>5.	PROCESSO DE EMANCIPAÇÃO POLÍTICO-ADMINISTRATIVA DE ENGENHO VELHO</a:t>
            </a:r>
          </a:p>
          <a:p>
            <a:r>
              <a:rPr lang="pt-BR" dirty="0"/>
              <a:t>6.	LEI DE CRIAÇÃO DO MUNICÍPIO DE ENGENHO VELHO/RS</a:t>
            </a:r>
          </a:p>
          <a:p>
            <a:r>
              <a:rPr lang="pt-BR" dirty="0"/>
              <a:t>7.	SIMBOLOS MUNICIPAIS</a:t>
            </a:r>
          </a:p>
          <a:p>
            <a:r>
              <a:rPr lang="pt-BR" dirty="0"/>
              <a:t>8.	LEGISLAÇÃO MUNICIPAL REFERENTE ÁS POLITICAS CULTURAIS DO MUNICÍPIO</a:t>
            </a:r>
          </a:p>
          <a:p>
            <a:r>
              <a:rPr lang="pt-BR" dirty="0"/>
              <a:t>8.1 Lei Criação do Conselho Municipal de Educação e Cultura </a:t>
            </a:r>
          </a:p>
          <a:p>
            <a:r>
              <a:rPr lang="pt-BR" dirty="0"/>
              <a:t>8.2 Lei criação de criação do Fundo Municipal de Cultura</a:t>
            </a:r>
          </a:p>
          <a:p>
            <a:r>
              <a:rPr lang="pt-BR" dirty="0"/>
              <a:t>8.3 Portaria criação Conselho Municipal de Cultura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80F010F-2486-6861-6C08-D1EE515D1445}"/>
              </a:ext>
            </a:extLst>
          </p:cNvPr>
          <p:cNvSpPr txBox="1"/>
          <p:nvPr/>
        </p:nvSpPr>
        <p:spPr>
          <a:xfrm>
            <a:off x="1603022" y="541867"/>
            <a:ext cx="8985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Algerian" panose="04020705040A02060702" pitchFamily="82" charset="0"/>
              </a:rPr>
              <a:t>ITENS DO PLANO MUNICIPAL DE CULTURA </a:t>
            </a:r>
          </a:p>
        </p:txBody>
      </p:sp>
    </p:spTree>
    <p:extLst>
      <p:ext uri="{BB962C8B-B14F-4D97-AF65-F5344CB8AC3E}">
        <p14:creationId xmlns:p14="http://schemas.microsoft.com/office/powerpoint/2010/main" val="4116209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70552570-9BC1-245E-CBFF-EBA633381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8845" y="681037"/>
            <a:ext cx="9114310" cy="1144588"/>
          </a:xfrm>
          <a:prstGeom prst="rect">
            <a:avLst/>
          </a:prstGeom>
        </p:spPr>
      </p:pic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101603D0-96B1-5A82-C68B-778CD2F1A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666" y="1825625"/>
            <a:ext cx="10758312" cy="4351338"/>
          </a:xfrm>
        </p:spPr>
        <p:txBody>
          <a:bodyPr>
            <a:normAutofit fontScale="62500" lnSpcReduction="20000"/>
          </a:bodyPr>
          <a:lstStyle/>
          <a:p>
            <a:r>
              <a:rPr lang="pt-BR" dirty="0"/>
              <a:t>9. ANÁLISE DA DIRETRIZES DA CONFERÊNCIA  DE CULTURA</a:t>
            </a:r>
          </a:p>
          <a:p>
            <a:r>
              <a:rPr lang="pt-BR" dirty="0"/>
              <a:t>10. HISTÓRICO DAS ETAPAS DE ELABORAÇÃO DO PLANO MUNICIPAL DE CULTURA</a:t>
            </a:r>
          </a:p>
          <a:p>
            <a:r>
              <a:rPr lang="pt-BR" dirty="0"/>
              <a:t>11. DIMENSÕES12. LOCALIZAÇÃO GEOGRÁFICA	</a:t>
            </a:r>
          </a:p>
          <a:p>
            <a:r>
              <a:rPr lang="pt-BR" dirty="0"/>
              <a:t>13.	CONTEXTUALIZAÇÃO	</a:t>
            </a:r>
          </a:p>
          <a:p>
            <a:r>
              <a:rPr lang="pt-BR" dirty="0"/>
              <a:t>14.	ASPECTOS DEMOGRÁFICOS	</a:t>
            </a:r>
          </a:p>
          <a:p>
            <a:r>
              <a:rPr lang="pt-BR" dirty="0"/>
              <a:t>          9.1 Educação</a:t>
            </a:r>
          </a:p>
          <a:p>
            <a:r>
              <a:rPr lang="pt-BR" dirty="0"/>
              <a:t>9.2 Saúde</a:t>
            </a:r>
          </a:p>
          <a:p>
            <a:r>
              <a:rPr lang="pt-BR" dirty="0"/>
              <a:t>9.3	Meio Ambiente</a:t>
            </a:r>
          </a:p>
          <a:p>
            <a:r>
              <a:rPr lang="pt-BR" dirty="0"/>
              <a:t>15.	PRODUÇÃO ECONÔMICA	</a:t>
            </a:r>
          </a:p>
          <a:p>
            <a:r>
              <a:rPr lang="pt-BR" dirty="0"/>
              <a:t>16.	SANEAMENTO BÁSICO	</a:t>
            </a:r>
          </a:p>
          <a:p>
            <a:r>
              <a:rPr lang="pt-BR" dirty="0"/>
              <a:t>17.	CLIMA	</a:t>
            </a:r>
          </a:p>
          <a:p>
            <a:r>
              <a:rPr lang="pt-BR" dirty="0"/>
              <a:t>18.	VEGETAÇÃO	</a:t>
            </a:r>
          </a:p>
          <a:p>
            <a:r>
              <a:rPr lang="pt-BR" dirty="0"/>
              <a:t>19.	ECONOMIA	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51908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64A718A3-06A0-7BF3-545E-FA4880571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20.	PRESTAÇÃO DE SERVIÇOS	 </a:t>
            </a:r>
          </a:p>
          <a:p>
            <a:r>
              <a:rPr lang="pt-BR" dirty="0"/>
              <a:t>21.	ASPECTOS CULTURAIS E ESPORTIVOS	</a:t>
            </a:r>
          </a:p>
          <a:p>
            <a:r>
              <a:rPr lang="pt-BR" dirty="0"/>
              <a:t>22.	ASPECTO RELIGIOSO	</a:t>
            </a:r>
          </a:p>
          <a:p>
            <a:r>
              <a:rPr lang="pt-BR" dirty="0"/>
              <a:t>23.	DIAGNÓSTICO CULTURAL	</a:t>
            </a:r>
          </a:p>
          <a:p>
            <a:r>
              <a:rPr lang="pt-BR" dirty="0"/>
              <a:t>24.	Atividades Culturais desenvolvidas no Município Engenho Velho</a:t>
            </a:r>
          </a:p>
          <a:p>
            <a:r>
              <a:rPr lang="pt-BR" dirty="0"/>
              <a:t>25.	Atividades Desportivas Município Engenho Velho</a:t>
            </a:r>
          </a:p>
          <a:p>
            <a:r>
              <a:rPr lang="pt-BR" dirty="0"/>
              <a:t>CONSIDERAÇÕES FINAIS	</a:t>
            </a:r>
          </a:p>
          <a:p>
            <a:r>
              <a:rPr lang="pt-BR" dirty="0"/>
              <a:t>BIBLIOGRAFIA	</a:t>
            </a:r>
          </a:p>
          <a:p>
            <a:endParaRPr lang="pt-BR" dirty="0"/>
          </a:p>
        </p:txBody>
      </p:sp>
      <p:sp>
        <p:nvSpPr>
          <p:cNvPr id="9" name="Título 8">
            <a:extLst>
              <a:ext uri="{FF2B5EF4-FFF2-40B4-BE49-F238E27FC236}">
                <a16:creationId xmlns:a16="http://schemas.microsoft.com/office/drawing/2014/main" id="{BA78DBB2-00B8-1FA5-6EC4-5EBB9726AE6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Algerian" panose="04020705040A02060702" pitchFamily="82" charset="0"/>
              </a:rPr>
              <a:t>ITENS DO PLANO MUNIUCIPAL DE CULTURA </a:t>
            </a:r>
          </a:p>
        </p:txBody>
      </p:sp>
    </p:spTree>
    <p:extLst>
      <p:ext uri="{BB962C8B-B14F-4D97-AF65-F5344CB8AC3E}">
        <p14:creationId xmlns:p14="http://schemas.microsoft.com/office/powerpoint/2010/main" val="1935646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CD786437-8030-6453-C0F5-188D8470FB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/>
              <a:t>1&gt;  Semana do Município ( comemorações do aniversário do Município); </a:t>
            </a:r>
          </a:p>
          <a:p>
            <a:r>
              <a:rPr lang="pt-BR" dirty="0"/>
              <a:t>2&gt;(Festival da Canção, baile, etc...)  </a:t>
            </a:r>
          </a:p>
          <a:p>
            <a:r>
              <a:rPr lang="pt-BR" dirty="0"/>
              <a:t>3&gt; Engenho Crioulo; (  Acampamento Farroupilha com Festival Música e poesia , oficina sobre cultura gaúchas, danças, </a:t>
            </a:r>
            <a:r>
              <a:rPr lang="pt-BR" dirty="0" err="1"/>
              <a:t>Costelão</a:t>
            </a:r>
            <a:r>
              <a:rPr lang="pt-BR" dirty="0"/>
              <a:t>) </a:t>
            </a:r>
          </a:p>
          <a:p>
            <a:r>
              <a:rPr lang="pt-BR" dirty="0"/>
              <a:t>4&gt; Festa da Família; </a:t>
            </a:r>
          </a:p>
          <a:p>
            <a:r>
              <a:rPr lang="pt-BR" dirty="0"/>
              <a:t>5&gt;Dia do Desafio; </a:t>
            </a:r>
          </a:p>
          <a:p>
            <a:r>
              <a:rPr lang="pt-BR" dirty="0"/>
              <a:t>6&gt;Festa Junina Municipal; </a:t>
            </a:r>
          </a:p>
          <a:p>
            <a:r>
              <a:rPr lang="pt-BR" dirty="0"/>
              <a:t>7&gt;Dia Internacional da Mulher;</a:t>
            </a:r>
          </a:p>
          <a:p>
            <a:r>
              <a:rPr lang="pt-BR" dirty="0"/>
              <a:t>8&gt;Semana Cultural  Indígena; </a:t>
            </a:r>
          </a:p>
          <a:p>
            <a:r>
              <a:rPr lang="pt-BR" dirty="0"/>
              <a:t> 9&gt;Semana da conscientização da Cultura Afro e Indígena; </a:t>
            </a:r>
          </a:p>
          <a:p>
            <a:r>
              <a:rPr lang="pt-BR" dirty="0"/>
              <a:t>10&gt;Cafés Coloniais (nas comunidades do interior); </a:t>
            </a:r>
          </a:p>
          <a:p>
            <a:endParaRPr lang="pt-BR" dirty="0"/>
          </a:p>
        </p:txBody>
      </p:sp>
      <p:sp>
        <p:nvSpPr>
          <p:cNvPr id="13" name="Título 12">
            <a:extLst>
              <a:ext uri="{FF2B5EF4-FFF2-40B4-BE49-F238E27FC236}">
                <a16:creationId xmlns:a16="http://schemas.microsoft.com/office/drawing/2014/main" id="{DA19A37B-FCBF-8BA2-3C6A-277DE6773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>
                <a:latin typeface="Algerian" panose="04020705040A02060702" pitchFamily="82" charset="0"/>
              </a:rPr>
              <a:t>Atividades culturais desenvolvida no Munícipio </a:t>
            </a:r>
            <a:endParaRPr lang="pt-BR" sz="3200" b="1" dirty="0"/>
          </a:p>
        </p:txBody>
      </p:sp>
    </p:spTree>
    <p:extLst>
      <p:ext uri="{BB962C8B-B14F-4D97-AF65-F5344CB8AC3E}">
        <p14:creationId xmlns:p14="http://schemas.microsoft.com/office/powerpoint/2010/main" val="1392914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24C3B6-66E9-7C49-1021-6E047525A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400" dirty="0">
                <a:latin typeface="Algerian" panose="04020705040A02060702" pitchFamily="82" charset="0"/>
              </a:rPr>
              <a:t>Atividades culturais desenvolvida no Munícipio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757C471-8A08-3C02-CDAC-53B0CFE64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pt-BR" sz="2400" dirty="0"/>
              <a:t>11&gt;Missa de Benção dos Carros e Máquinas (homenagem ao colono e motorista);</a:t>
            </a:r>
          </a:p>
          <a:p>
            <a:r>
              <a:rPr lang="pt-BR" sz="2400" dirty="0"/>
              <a:t>12&gt;Festa da Padroeira do Município, Nossa Senhora da saúde; </a:t>
            </a:r>
          </a:p>
          <a:p>
            <a:r>
              <a:rPr lang="pt-BR" sz="2400" dirty="0"/>
              <a:t>13&gt;Semana Cultural Dia do Estudante (com autores presentes); </a:t>
            </a:r>
          </a:p>
          <a:p>
            <a:r>
              <a:rPr lang="pt-BR" sz="2400" dirty="0"/>
              <a:t>14&gt;Semana Cultural da Criança </a:t>
            </a:r>
          </a:p>
          <a:p>
            <a:r>
              <a:rPr lang="pt-BR" sz="2400" dirty="0"/>
              <a:t>15&gt;Natal Encanto;</a:t>
            </a:r>
          </a:p>
          <a:p>
            <a:r>
              <a:rPr lang="pt-BR" sz="2400" dirty="0"/>
              <a:t>16&gt;Produção de Livro sobre o Município; </a:t>
            </a:r>
          </a:p>
          <a:p>
            <a:r>
              <a:rPr lang="pt-BR" sz="2400" dirty="0"/>
              <a:t>17&gt;Festas nas comunidades do interior (Linha Martinelli, Linha </a:t>
            </a:r>
            <a:r>
              <a:rPr lang="pt-BR" sz="2400" dirty="0" err="1"/>
              <a:t>cachoerinha</a:t>
            </a:r>
            <a:r>
              <a:rPr lang="pt-BR" sz="2400" dirty="0"/>
              <a:t>, Linha </a:t>
            </a:r>
            <a:r>
              <a:rPr lang="pt-BR" sz="2400" dirty="0" err="1"/>
              <a:t>Maraschin</a:t>
            </a:r>
            <a:r>
              <a:rPr lang="pt-BR" sz="2400" dirty="0"/>
              <a:t>, Linha Bonita);</a:t>
            </a:r>
          </a:p>
          <a:p>
            <a:r>
              <a:rPr lang="pt-BR" sz="2400" dirty="0"/>
              <a:t>18&gt;Projetos Culturais de Oficinas atividades extraclasse como:</a:t>
            </a:r>
          </a:p>
          <a:p>
            <a:r>
              <a:rPr lang="pt-BR" sz="2400" dirty="0"/>
              <a:t>    19 →Dança gaúcha, balé, música, canto, violão, Banda Marcial Municipal,  </a:t>
            </a:r>
          </a:p>
          <a:p>
            <a:r>
              <a:rPr lang="pt-BR" sz="2400" dirty="0"/>
              <a:t> 20&gt; Grupo  de 3ª Idade. </a:t>
            </a:r>
          </a:p>
        </p:txBody>
      </p:sp>
    </p:spTree>
    <p:extLst>
      <p:ext uri="{BB962C8B-B14F-4D97-AF65-F5344CB8AC3E}">
        <p14:creationId xmlns:p14="http://schemas.microsoft.com/office/powerpoint/2010/main" val="2983347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6A86D9-C0D9-8571-03A6-694470FB2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400" b="1" dirty="0">
                <a:latin typeface="Algerian" panose="04020705040A02060702" pitchFamily="82" charset="0"/>
              </a:rPr>
              <a:t>Atividades culturais desenvolvida no Munícipio </a:t>
            </a:r>
            <a:endParaRPr lang="pt-BR" b="1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CF37DDC-ED40-E1BC-881C-E3669E872B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8100" marR="84455" algn="just">
              <a:lnSpc>
                <a:spcPct val="150000"/>
              </a:lnSpc>
              <a:spcAft>
                <a:spcPts val="0"/>
              </a:spcAft>
            </a:pPr>
            <a:r>
              <a:rPr lang="pt-PT" sz="2000" dirty="0">
                <a:effectLst/>
                <a:latin typeface="Arial" panose="020B0604020202020204" pitchFamily="34" charset="0"/>
                <a:ea typeface="Arial MT"/>
                <a:cs typeface="Arial MT"/>
              </a:rPr>
              <a:t>21&gt;Grupo Coletivo de Mulheres.</a:t>
            </a:r>
            <a:endParaRPr lang="pt-BR" sz="2000" dirty="0">
              <a:effectLst/>
              <a:latin typeface="Arial MT"/>
              <a:ea typeface="Arial MT"/>
              <a:cs typeface="Arial MT"/>
            </a:endParaRPr>
          </a:p>
          <a:p>
            <a:pPr marL="38100" marR="84455" algn="just">
              <a:lnSpc>
                <a:spcPct val="150000"/>
              </a:lnSpc>
              <a:spcAft>
                <a:spcPts val="0"/>
              </a:spcAft>
            </a:pPr>
            <a:r>
              <a:rPr lang="pt-PT" sz="2000" dirty="0">
                <a:effectLst/>
                <a:latin typeface="Arial" panose="020B0604020202020204" pitchFamily="34" charset="0"/>
                <a:ea typeface="Arial MT"/>
                <a:cs typeface="Arial MT"/>
              </a:rPr>
              <a:t>22&gt;Concurso elaboração do Hino do Municipio;</a:t>
            </a:r>
            <a:endParaRPr lang="pt-BR" sz="2000" dirty="0">
              <a:effectLst/>
              <a:latin typeface="Arial MT"/>
              <a:ea typeface="Arial MT"/>
              <a:cs typeface="Arial MT"/>
            </a:endParaRPr>
          </a:p>
          <a:p>
            <a:pPr marL="38100" marR="84455" algn="just">
              <a:lnSpc>
                <a:spcPct val="150000"/>
              </a:lnSpc>
              <a:spcAft>
                <a:spcPts val="0"/>
              </a:spcAft>
            </a:pPr>
            <a:r>
              <a:rPr lang="pt-PT" sz="2000" dirty="0">
                <a:effectLst/>
                <a:latin typeface="Arial" panose="020B0604020202020204" pitchFamily="34" charset="0"/>
                <a:ea typeface="Arial MT"/>
                <a:cs typeface="Arial MT"/>
              </a:rPr>
              <a:t>23&gt;Produção de livro sobre a  história do Municipio;</a:t>
            </a:r>
            <a:endParaRPr lang="pt-BR" sz="2000" dirty="0">
              <a:effectLst/>
              <a:latin typeface="Arial MT"/>
              <a:ea typeface="Arial MT"/>
              <a:cs typeface="Arial MT"/>
            </a:endParaRPr>
          </a:p>
          <a:p>
            <a:pPr marL="38100" marR="84455" algn="just">
              <a:lnSpc>
                <a:spcPct val="150000"/>
              </a:lnSpc>
              <a:spcAft>
                <a:spcPts val="0"/>
              </a:spcAft>
            </a:pPr>
            <a:r>
              <a:rPr lang="pt-PT" sz="2000" dirty="0">
                <a:effectLst/>
                <a:latin typeface="Arial" panose="020B0604020202020204" pitchFamily="34" charset="0"/>
                <a:ea typeface="Arial MT"/>
                <a:cs typeface="Arial MT"/>
              </a:rPr>
              <a:t>24&gt;Elaboração de documentario sobre o Municipio; </a:t>
            </a:r>
            <a:endParaRPr lang="pt-BR" sz="2000" dirty="0">
              <a:effectLst/>
              <a:latin typeface="Arial MT"/>
              <a:ea typeface="Arial MT"/>
              <a:cs typeface="Arial MT"/>
            </a:endParaRPr>
          </a:p>
          <a:p>
            <a:r>
              <a:rPr lang="pt-PT" sz="2000" dirty="0">
                <a:effectLst/>
                <a:latin typeface="Arial" panose="020B0604020202020204" pitchFamily="34" charset="0"/>
                <a:ea typeface="Arial MT"/>
              </a:rPr>
              <a:t>25&gt;Elaboração de documentário sobre a cultura Indigena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694045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06E773-972A-CB41-6A0E-5D4DA2667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46130" cy="1325563"/>
          </a:xfrm>
        </p:spPr>
        <p:txBody>
          <a:bodyPr/>
          <a:lstStyle/>
          <a:p>
            <a:r>
              <a:rPr lang="pt-BR" b="1" dirty="0">
                <a:latin typeface="Algerian" panose="04020705040A02060702" pitchFamily="82" charset="0"/>
              </a:rPr>
              <a:t>Atividades desportivas do Município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7525A66-61A8-1E80-9C48-4D9D49329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342900" marR="84455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pt-PT" sz="22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Campeonato Regional de Veteranos Futebol de Campo </a:t>
            </a:r>
            <a:endParaRPr lang="pt-BR" sz="2200" dirty="0">
              <a:effectLst/>
              <a:latin typeface="Arial MT"/>
              <a:ea typeface="Arial MT"/>
              <a:cs typeface="Arial" panose="020B0604020202020204" pitchFamily="34" charset="0"/>
            </a:endParaRPr>
          </a:p>
          <a:p>
            <a:pPr marL="342900" marR="84455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pt-PT" sz="22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Campeonato Regional de Futebol de Campo </a:t>
            </a:r>
            <a:endParaRPr lang="pt-BR" sz="2200" dirty="0">
              <a:effectLst/>
              <a:latin typeface="Arial MT"/>
              <a:ea typeface="Arial MT"/>
              <a:cs typeface="Arial" panose="020B0604020202020204" pitchFamily="34" charset="0"/>
            </a:endParaRPr>
          </a:p>
          <a:p>
            <a:pPr marL="342900" marR="84455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pt-PT" sz="22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Taça AMZOP Futebol de campo e futsal </a:t>
            </a:r>
            <a:endParaRPr lang="pt-BR" sz="2200" dirty="0">
              <a:effectLst/>
              <a:latin typeface="Arial MT"/>
              <a:ea typeface="Arial MT"/>
              <a:cs typeface="Arial" panose="020B0604020202020204" pitchFamily="34" charset="0"/>
            </a:endParaRPr>
          </a:p>
          <a:p>
            <a:pPr marL="342900" marR="84455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pt-PT" sz="22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Campeonato de Futebol Sete </a:t>
            </a:r>
            <a:endParaRPr lang="pt-BR" sz="2200" dirty="0">
              <a:effectLst/>
              <a:latin typeface="Arial MT"/>
              <a:ea typeface="Arial MT"/>
              <a:cs typeface="Arial" panose="020B0604020202020204" pitchFamily="34" charset="0"/>
            </a:endParaRPr>
          </a:p>
          <a:p>
            <a:pPr marL="342900" marR="84455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pt-PT" sz="22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Campeonato de Bochas Municipais </a:t>
            </a:r>
            <a:endParaRPr lang="pt-BR" sz="2200" dirty="0">
              <a:effectLst/>
              <a:latin typeface="Arial MT"/>
              <a:ea typeface="Arial MT"/>
              <a:cs typeface="Arial" panose="020B0604020202020204" pitchFamily="34" charset="0"/>
            </a:endParaRPr>
          </a:p>
          <a:p>
            <a:pPr marL="342900" marR="84455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pt-PT" sz="22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Escolinha de Futebol</a:t>
            </a:r>
            <a:endParaRPr lang="pt-BR" sz="2200" dirty="0">
              <a:effectLst/>
              <a:latin typeface="Arial MT"/>
              <a:ea typeface="Arial MT"/>
              <a:cs typeface="Arial" panose="020B0604020202020204" pitchFamily="34" charset="0"/>
            </a:endParaRPr>
          </a:p>
          <a:p>
            <a:pPr marL="342900" marR="84455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pt-PT" sz="22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Campeonato de futsal</a:t>
            </a:r>
            <a:endParaRPr lang="pt-BR" sz="2200" dirty="0">
              <a:effectLst/>
              <a:latin typeface="Arial MT"/>
              <a:ea typeface="Arial MT"/>
              <a:cs typeface="Arial" panose="020B0604020202020204" pitchFamily="34" charset="0"/>
            </a:endParaRPr>
          </a:p>
          <a:p>
            <a:pPr marL="342900" marR="84455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pt-PT" sz="22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Jogos Rurais </a:t>
            </a:r>
            <a:endParaRPr lang="pt-BR" sz="2200" dirty="0">
              <a:effectLst/>
              <a:latin typeface="Arial MT"/>
              <a:ea typeface="Arial MT"/>
              <a:cs typeface="Arial" panose="020B0604020202020204" pitchFamily="34" charset="0"/>
            </a:endParaRPr>
          </a:p>
          <a:p>
            <a:pPr marL="342900" marR="84455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pt-PT" sz="22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Dia do Desafio </a:t>
            </a:r>
            <a:endParaRPr lang="pt-BR" sz="2200" dirty="0">
              <a:effectLst/>
              <a:latin typeface="Arial MT"/>
              <a:ea typeface="Arial MT"/>
              <a:cs typeface="Arial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85124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EA7477-FFD5-BCC1-859E-437662566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4400" b="1" dirty="0">
                <a:effectLst/>
                <a:latin typeface="Algerian" panose="04020705040A02060702" pitchFamily="82" charset="0"/>
                <a:ea typeface="Arial MT"/>
                <a:cs typeface="Arial MT"/>
              </a:rPr>
              <a:t>Bibliografia</a:t>
            </a:r>
            <a:endParaRPr lang="pt-BR" b="1" dirty="0">
              <a:latin typeface="Algerian" panose="04020705040A02060702" pitchFamily="82" charset="0"/>
            </a:endParaRP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EABC68F7-6037-A214-F4A4-162658C3CF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599" y="1395623"/>
            <a:ext cx="11277601" cy="5097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498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618</Words>
  <Application>Microsoft Office PowerPoint</Application>
  <PresentationFormat>Widescreen</PresentationFormat>
  <Paragraphs>78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8" baseType="lpstr">
      <vt:lpstr>Algerian</vt:lpstr>
      <vt:lpstr>Arial</vt:lpstr>
      <vt:lpstr>Arial MT</vt:lpstr>
      <vt:lpstr>Calibri</vt:lpstr>
      <vt:lpstr>Calibri Light</vt:lpstr>
      <vt:lpstr>Wingdings</vt:lpstr>
      <vt:lpstr>Tema do Office</vt:lpstr>
      <vt:lpstr>PLANO MUNICIPAL DE CULTURA  DE ENGENHO VELHO- RS  2023 - 2033 </vt:lpstr>
      <vt:lpstr>PENSAMENTO </vt:lpstr>
      <vt:lpstr>MEMBROS QUE COMPÕE O CONSELHO MUNICIPAL DE CULTURA DO ENGENHO VELHO </vt:lpstr>
      <vt:lpstr>Apresentação do PowerPoint</vt:lpstr>
      <vt:lpstr>Apresentação do PowerPoint</vt:lpstr>
      <vt:lpstr>ITENS DO PLANO MUNIUCIPAL DE CULTURA </vt:lpstr>
      <vt:lpstr>Atividades culturais desenvolvida no Munícipio </vt:lpstr>
      <vt:lpstr>Atividades culturais desenvolvida no Munícipio </vt:lpstr>
      <vt:lpstr>Atividades culturais desenvolvida no Munícipio </vt:lpstr>
      <vt:lpstr>Atividades desportivas do Município </vt:lpstr>
      <vt:lpstr>Bibliografia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PLANO MUNICIPAL DE CULTURA  DE ENGENHO VELHO- RS  2023 - 2033 </dc:title>
  <dc:creator>Computador</dc:creator>
  <cp:lastModifiedBy>Computador</cp:lastModifiedBy>
  <cp:revision>2</cp:revision>
  <dcterms:created xsi:type="dcterms:W3CDTF">2024-05-27T13:23:23Z</dcterms:created>
  <dcterms:modified xsi:type="dcterms:W3CDTF">2024-06-07T14:29:36Z</dcterms:modified>
</cp:coreProperties>
</file>